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DM Sans" panose="020F0502020204030204" pitchFamily="2" charset="0"/>
      <p:regular r:id="rId13"/>
    </p:embeddedFont>
    <p:embeddedFont>
      <p:font typeface="Libre Baskerville" panose="020F0502020204030204" pitchFamily="2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98" d="100"/>
          <a:sy n="98" d="100"/>
        </p:scale>
        <p:origin x="28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04298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colorTemperature colorTemp="59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87297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Customer Shopping Behavior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63069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Uncovering insights from 3,900 purchases to guide strategic business decisions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0" y="0"/>
            <a:ext cx="5486400" cy="823257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pic>
      <p:sp>
        <p:nvSpPr>
          <p:cNvPr id="3" name="Text 0"/>
          <p:cNvSpPr/>
          <p:nvPr/>
        </p:nvSpPr>
        <p:spPr>
          <a:xfrm>
            <a:off x="6034683" y="430768"/>
            <a:ext cx="5660827" cy="4894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50"/>
              </a:lnSpc>
              <a:buNone/>
            </a:pPr>
            <a:r>
              <a:rPr lang="en-US" sz="30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Strategic Recommendations</a:t>
            </a:r>
            <a:endParaRPr lang="en-US" sz="3050" dirty="0"/>
          </a:p>
        </p:txBody>
      </p:sp>
      <p:sp>
        <p:nvSpPr>
          <p:cNvPr id="4" name="Shape 1"/>
          <p:cNvSpPr/>
          <p:nvPr/>
        </p:nvSpPr>
        <p:spPr>
          <a:xfrm>
            <a:off x="6034683" y="1155144"/>
            <a:ext cx="8047434" cy="1544241"/>
          </a:xfrm>
          <a:prstGeom prst="roundRect">
            <a:avLst>
              <a:gd name="adj" fmla="val 4261"/>
            </a:avLst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/>
          <a:lstStyle/>
          <a:p>
            <a:endParaRPr lang="en-US"/>
          </a:p>
        </p:txBody>
      </p:sp>
      <p:sp>
        <p:nvSpPr>
          <p:cNvPr id="5" name="Shape 2"/>
          <p:cNvSpPr/>
          <p:nvPr/>
        </p:nvSpPr>
        <p:spPr>
          <a:xfrm>
            <a:off x="6198870" y="1319332"/>
            <a:ext cx="469940" cy="469940"/>
          </a:xfrm>
          <a:prstGeom prst="roundRect">
            <a:avLst>
              <a:gd name="adj" fmla="val 19455857"/>
            </a:avLst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/>
          <a:lstStyle/>
          <a:p>
            <a:endParaRPr lang="en-US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8053" y="1422083"/>
            <a:ext cx="211455" cy="264319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198870" y="1945838"/>
            <a:ext cx="1989892" cy="244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Boost Subscriptions</a:t>
            </a:r>
            <a:endParaRPr lang="en-US" sz="1500" dirty="0"/>
          </a:p>
        </p:txBody>
      </p:sp>
      <p:sp>
        <p:nvSpPr>
          <p:cNvPr id="8" name="Text 4"/>
          <p:cNvSpPr/>
          <p:nvPr/>
        </p:nvSpPr>
        <p:spPr>
          <a:xfrm>
            <a:off x="6198870" y="2284571"/>
            <a:ext cx="7719060" cy="250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Promote exclusive benefits for subscribers</a:t>
            </a:r>
            <a:endParaRPr lang="en-US" sz="1200" dirty="0"/>
          </a:p>
        </p:txBody>
      </p:sp>
      <p:sp>
        <p:nvSpPr>
          <p:cNvPr id="9" name="Shape 5"/>
          <p:cNvSpPr/>
          <p:nvPr/>
        </p:nvSpPr>
        <p:spPr>
          <a:xfrm>
            <a:off x="6034683" y="2855952"/>
            <a:ext cx="8047434" cy="1544241"/>
          </a:xfrm>
          <a:prstGeom prst="roundRect">
            <a:avLst>
              <a:gd name="adj" fmla="val 4261"/>
            </a:avLst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/>
          <a:lstStyle/>
          <a:p>
            <a:endParaRPr lang="en-US"/>
          </a:p>
        </p:txBody>
      </p:sp>
      <p:sp>
        <p:nvSpPr>
          <p:cNvPr id="10" name="Shape 6"/>
          <p:cNvSpPr/>
          <p:nvPr/>
        </p:nvSpPr>
        <p:spPr>
          <a:xfrm>
            <a:off x="6198870" y="3020139"/>
            <a:ext cx="469940" cy="469940"/>
          </a:xfrm>
          <a:prstGeom prst="roundRect">
            <a:avLst>
              <a:gd name="adj" fmla="val 19455857"/>
            </a:avLst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/>
          <a:lstStyle/>
          <a:p>
            <a:endParaRPr lang="en-US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328053" y="3122890"/>
            <a:ext cx="211455" cy="264319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pic>
      <p:sp>
        <p:nvSpPr>
          <p:cNvPr id="12" name="Text 7"/>
          <p:cNvSpPr/>
          <p:nvPr/>
        </p:nvSpPr>
        <p:spPr>
          <a:xfrm>
            <a:off x="6198870" y="3646646"/>
            <a:ext cx="1958102" cy="244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Loyalty Programs</a:t>
            </a:r>
            <a:endParaRPr lang="en-US" sz="1500" dirty="0"/>
          </a:p>
        </p:txBody>
      </p:sp>
      <p:sp>
        <p:nvSpPr>
          <p:cNvPr id="13" name="Text 8"/>
          <p:cNvSpPr/>
          <p:nvPr/>
        </p:nvSpPr>
        <p:spPr>
          <a:xfrm>
            <a:off x="6198870" y="3985379"/>
            <a:ext cx="7719060" cy="250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Reward repeat buyers to increase retention</a:t>
            </a:r>
            <a:endParaRPr lang="en-US" sz="1200" dirty="0"/>
          </a:p>
        </p:txBody>
      </p:sp>
      <p:sp>
        <p:nvSpPr>
          <p:cNvPr id="14" name="Shape 9"/>
          <p:cNvSpPr/>
          <p:nvPr/>
        </p:nvSpPr>
        <p:spPr>
          <a:xfrm>
            <a:off x="6034683" y="4556760"/>
            <a:ext cx="8047434" cy="1544241"/>
          </a:xfrm>
          <a:prstGeom prst="roundRect">
            <a:avLst>
              <a:gd name="adj" fmla="val 4261"/>
            </a:avLst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/>
          <a:lstStyle/>
          <a:p>
            <a:endParaRPr lang="en-US"/>
          </a:p>
        </p:txBody>
      </p:sp>
      <p:sp>
        <p:nvSpPr>
          <p:cNvPr id="15" name="Shape 10"/>
          <p:cNvSpPr/>
          <p:nvPr/>
        </p:nvSpPr>
        <p:spPr>
          <a:xfrm>
            <a:off x="6198870" y="4720947"/>
            <a:ext cx="469940" cy="469940"/>
          </a:xfrm>
          <a:prstGeom prst="roundRect">
            <a:avLst>
              <a:gd name="adj" fmla="val 19455857"/>
            </a:avLst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/>
          <a:lstStyle/>
          <a:p>
            <a:endParaRPr lang="en-US"/>
          </a:p>
        </p:txBody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8053" y="4823698"/>
            <a:ext cx="211455" cy="264319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6198870" y="5347454"/>
            <a:ext cx="1975009" cy="244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Targeted Marketing</a:t>
            </a:r>
            <a:endParaRPr lang="en-US" sz="1500" dirty="0"/>
          </a:p>
        </p:txBody>
      </p:sp>
      <p:sp>
        <p:nvSpPr>
          <p:cNvPr id="18" name="Text 12"/>
          <p:cNvSpPr/>
          <p:nvPr/>
        </p:nvSpPr>
        <p:spPr>
          <a:xfrm>
            <a:off x="6198870" y="5686187"/>
            <a:ext cx="7719060" cy="250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Focus on high-revenue segments and express users</a:t>
            </a:r>
            <a:endParaRPr lang="en-US" sz="1200" dirty="0"/>
          </a:p>
        </p:txBody>
      </p:sp>
      <p:sp>
        <p:nvSpPr>
          <p:cNvPr id="19" name="Shape 13"/>
          <p:cNvSpPr/>
          <p:nvPr/>
        </p:nvSpPr>
        <p:spPr>
          <a:xfrm>
            <a:off x="6034683" y="6257568"/>
            <a:ext cx="8047434" cy="1544241"/>
          </a:xfrm>
          <a:prstGeom prst="roundRect">
            <a:avLst>
              <a:gd name="adj" fmla="val 4261"/>
            </a:avLst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/>
          <a:lstStyle/>
          <a:p>
            <a:endParaRPr lang="en-US"/>
          </a:p>
        </p:txBody>
      </p:sp>
      <p:sp>
        <p:nvSpPr>
          <p:cNvPr id="20" name="Shape 14"/>
          <p:cNvSpPr/>
          <p:nvPr/>
        </p:nvSpPr>
        <p:spPr>
          <a:xfrm>
            <a:off x="6198870" y="6421755"/>
            <a:ext cx="469940" cy="469940"/>
          </a:xfrm>
          <a:prstGeom prst="roundRect">
            <a:avLst>
              <a:gd name="adj" fmla="val 19455857"/>
            </a:avLst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/>
          <a:lstStyle/>
          <a:p>
            <a:endParaRPr lang="en-US"/>
          </a:p>
        </p:txBody>
      </p:sp>
      <p:pic>
        <p:nvPicPr>
          <p:cNvPr id="21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28053" y="6524506"/>
            <a:ext cx="211455" cy="264319"/>
          </a:xfrm>
          <a:prstGeom prst="rect">
            <a:avLst/>
          </a:prstGeom>
        </p:spPr>
      </p:pic>
      <p:sp>
        <p:nvSpPr>
          <p:cNvPr id="22" name="Text 15"/>
          <p:cNvSpPr/>
          <p:nvPr/>
        </p:nvSpPr>
        <p:spPr>
          <a:xfrm>
            <a:off x="6198870" y="7048262"/>
            <a:ext cx="1986796" cy="244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Product Positioning</a:t>
            </a:r>
            <a:endParaRPr lang="en-US" sz="1500" dirty="0"/>
          </a:p>
        </p:txBody>
      </p:sp>
      <p:sp>
        <p:nvSpPr>
          <p:cNvPr id="23" name="Text 16"/>
          <p:cNvSpPr/>
          <p:nvPr/>
        </p:nvSpPr>
        <p:spPr>
          <a:xfrm>
            <a:off x="6198870" y="7386995"/>
            <a:ext cx="7719060" cy="250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Highlight top-rated products in campaigns</a:t>
            </a:r>
            <a:endParaRPr lang="en-US" sz="1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00871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Dataset Overview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5171003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3,900</a:t>
            </a:r>
            <a:endParaRPr lang="en-US" sz="5850" dirty="0"/>
          </a:p>
        </p:txBody>
      </p:sp>
      <p:sp>
        <p:nvSpPr>
          <p:cNvPr id="5" name="Text 2"/>
          <p:cNvSpPr/>
          <p:nvPr/>
        </p:nvSpPr>
        <p:spPr>
          <a:xfrm>
            <a:off x="1455420" y="62027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Total Purchases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6693218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Comprehensive transaction data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235893" y="5171003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18</a:t>
            </a:r>
            <a:endParaRPr lang="en-US" sz="5850" dirty="0"/>
          </a:p>
        </p:txBody>
      </p:sp>
      <p:sp>
        <p:nvSpPr>
          <p:cNvPr id="8" name="Text 5"/>
          <p:cNvSpPr/>
          <p:nvPr/>
        </p:nvSpPr>
        <p:spPr>
          <a:xfrm>
            <a:off x="5897523" y="62027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 Columns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235893" y="6693218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Customer demographics &amp; behavior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9677995" y="5171003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37</a:t>
            </a:r>
            <a:endParaRPr lang="en-US" sz="5850" dirty="0"/>
          </a:p>
        </p:txBody>
      </p:sp>
      <p:sp>
        <p:nvSpPr>
          <p:cNvPr id="11" name="Text 8"/>
          <p:cNvSpPr/>
          <p:nvPr/>
        </p:nvSpPr>
        <p:spPr>
          <a:xfrm>
            <a:off x="10339626" y="62027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Missing Values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677995" y="6693218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Only in Review Rating column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86044"/>
            <a:ext cx="725852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 Preparation Process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84845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01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203496"/>
            <a:ext cx="4196358" cy="30480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/>
          <a:lstStyle/>
          <a:p>
            <a:endParaRPr lang="en-US"/>
          </a:p>
        </p:txBody>
      </p:sp>
      <p:sp>
        <p:nvSpPr>
          <p:cNvPr id="5" name="Text 3"/>
          <p:cNvSpPr/>
          <p:nvPr/>
        </p:nvSpPr>
        <p:spPr>
          <a:xfrm>
            <a:off x="793790" y="33778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 Loading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3868222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Imported dataset using pandas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5216962" y="284845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02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5216962" y="3203496"/>
            <a:ext cx="4196358" cy="30480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/>
          <a:lstStyle/>
          <a:p>
            <a:endParaRPr lang="en-US"/>
          </a:p>
        </p:txBody>
      </p:sp>
      <p:sp>
        <p:nvSpPr>
          <p:cNvPr id="9" name="Text 7"/>
          <p:cNvSpPr/>
          <p:nvPr/>
        </p:nvSpPr>
        <p:spPr>
          <a:xfrm>
            <a:off x="5216962" y="33778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Initial Exploration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216962" y="3868222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Structure check and summary statistics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9640133" y="284845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9640133" y="3203496"/>
            <a:ext cx="4196358" cy="30480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/>
          <a:lstStyle/>
          <a:p>
            <a:endParaRPr lang="en-US"/>
          </a:p>
        </p:txBody>
      </p:sp>
      <p:sp>
        <p:nvSpPr>
          <p:cNvPr id="13" name="Text 11"/>
          <p:cNvSpPr/>
          <p:nvPr/>
        </p:nvSpPr>
        <p:spPr>
          <a:xfrm>
            <a:off x="9640133" y="3377803"/>
            <a:ext cx="330981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Missing Data Handling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9640133" y="3868222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Imputed Review Rating with median values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93790" y="499086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04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793790" y="5345906"/>
            <a:ext cx="6407944" cy="30480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/>
          <a:lstStyle/>
          <a:p>
            <a:endParaRPr lang="en-US"/>
          </a:p>
        </p:txBody>
      </p:sp>
      <p:sp>
        <p:nvSpPr>
          <p:cNvPr id="17" name="Text 15"/>
          <p:cNvSpPr/>
          <p:nvPr/>
        </p:nvSpPr>
        <p:spPr>
          <a:xfrm>
            <a:off x="793790" y="5520214"/>
            <a:ext cx="295441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Feature Engineering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793790" y="6010632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Created age groups and purchase frequency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7428548" y="499086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05</a:t>
            </a:r>
            <a:endParaRPr lang="en-US" sz="1750" dirty="0"/>
          </a:p>
        </p:txBody>
      </p:sp>
      <p:sp>
        <p:nvSpPr>
          <p:cNvPr id="20" name="Shape 18"/>
          <p:cNvSpPr/>
          <p:nvPr/>
        </p:nvSpPr>
        <p:spPr>
          <a:xfrm>
            <a:off x="7428548" y="5345906"/>
            <a:ext cx="6407944" cy="30480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/>
          <a:lstStyle/>
          <a:p>
            <a:endParaRPr lang="en-US"/>
          </a:p>
        </p:txBody>
      </p:sp>
      <p:sp>
        <p:nvSpPr>
          <p:cNvPr id="21" name="Text 19"/>
          <p:cNvSpPr/>
          <p:nvPr/>
        </p:nvSpPr>
        <p:spPr>
          <a:xfrm>
            <a:off x="7428548" y="5520214"/>
            <a:ext cx="301287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Database Integration</a:t>
            </a:r>
            <a:endParaRPr lang="en-US" sz="2200" dirty="0"/>
          </a:p>
        </p:txBody>
      </p:sp>
      <p:sp>
        <p:nvSpPr>
          <p:cNvPr id="22" name="Text 20"/>
          <p:cNvSpPr/>
          <p:nvPr/>
        </p:nvSpPr>
        <p:spPr>
          <a:xfrm>
            <a:off x="7428548" y="6010632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Connected to PostgreSQL for analysis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05984"/>
            <a:ext cx="824269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Revenue by Gender Analysis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93790" y="2540556"/>
            <a:ext cx="7604284" cy="4001095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3738563" y="6541651"/>
            <a:ext cx="226814" cy="226814"/>
          </a:xfrm>
          <a:prstGeom prst="roundRect">
            <a:avLst>
              <a:gd name="adj" fmla="val 8063"/>
            </a:avLst>
          </a:prstGeom>
          <a:solidFill>
            <a:schemeClr val="accent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4026337" y="6541651"/>
            <a:ext cx="493395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Male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4672132" y="6541651"/>
            <a:ext cx="226814" cy="226814"/>
          </a:xfrm>
          <a:prstGeom prst="roundRect">
            <a:avLst>
              <a:gd name="adj" fmla="val 8063"/>
            </a:avLst>
          </a:prstGeom>
          <a:solidFill>
            <a:schemeClr val="accent1">
              <a:lumMod val="20000"/>
              <a:lumOff val="80000"/>
            </a:schemeClr>
          </a:solidFill>
          <a:ln/>
        </p:spPr>
        <p:txBody>
          <a:bodyPr/>
          <a:lstStyle/>
          <a:p>
            <a:endParaRPr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7" name="Text 4"/>
          <p:cNvSpPr/>
          <p:nvPr/>
        </p:nvSpPr>
        <p:spPr>
          <a:xfrm>
            <a:off x="4959906" y="6541651"/>
            <a:ext cx="749975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Female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8959096" y="248173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Key Insight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8959096" y="3062883"/>
            <a:ext cx="48850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Female customers generate slightly higher total revenue than male customers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8959096" y="4043839"/>
            <a:ext cx="4885015" cy="1326713"/>
          </a:xfrm>
          <a:prstGeom prst="roundRect">
            <a:avLst>
              <a:gd name="adj" fmla="val 7181"/>
            </a:avLst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/>
          <a:lstStyle/>
          <a:p>
            <a:endParaRPr lang="en-US"/>
          </a:p>
        </p:txBody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85910" y="4387929"/>
            <a:ext cx="283488" cy="226814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9696212" y="4327327"/>
            <a:ext cx="392108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Gender-based marketing strategies could optimize revenue streams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49125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High-Value Discount Users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24897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Customers using discounts while spending above average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3867031"/>
            <a:ext cx="7556421" cy="1322189"/>
          </a:xfrm>
          <a:prstGeom prst="roundRect">
            <a:avLst>
              <a:gd name="adj" fmla="val 7205"/>
            </a:avLst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6514624" y="410146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Smart Shoppers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6514624" y="4591883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High spenders who maximize value with discounts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6280190" y="5416034"/>
            <a:ext cx="7556421" cy="1322189"/>
          </a:xfrm>
          <a:prstGeom prst="roundRect">
            <a:avLst>
              <a:gd name="adj" fmla="val 7205"/>
            </a:avLst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/>
          <a:lstStyle/>
          <a:p>
            <a:endParaRPr lang="en-US"/>
          </a:p>
        </p:txBody>
      </p:sp>
      <p:sp>
        <p:nvSpPr>
          <p:cNvPr id="9" name="Text 6"/>
          <p:cNvSpPr/>
          <p:nvPr/>
        </p:nvSpPr>
        <p:spPr>
          <a:xfrm>
            <a:off x="6514624" y="5650468"/>
            <a:ext cx="320016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Strategic Opportunity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6514624" y="6140887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Target premium customers with exclusive offers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295537"/>
            <a:ext cx="581263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Top-Rated Products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5344478"/>
            <a:ext cx="382667" cy="340162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3130" y="5344478"/>
            <a:ext cx="382667" cy="340162"/>
          </a:xfrm>
          <a:prstGeom prst="rect">
            <a:avLst/>
          </a:prstGeom>
        </p:spPr>
      </p:pic>
      <p:pic>
        <p:nvPicPr>
          <p:cNvPr id="6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2471" y="5344478"/>
            <a:ext cx="382667" cy="340162"/>
          </a:xfrm>
          <a:prstGeom prst="rect">
            <a:avLst/>
          </a:prstGeom>
        </p:spPr>
      </p:pic>
      <p:pic>
        <p:nvPicPr>
          <p:cNvPr id="7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1812" y="5344478"/>
            <a:ext cx="382667" cy="340162"/>
          </a:xfrm>
          <a:prstGeom prst="rect">
            <a:avLst/>
          </a:prstGeom>
        </p:spPr>
      </p:pic>
      <p:pic>
        <p:nvPicPr>
          <p:cNvPr id="8" name="Image 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51152" y="5344478"/>
            <a:ext cx="382667" cy="340162"/>
          </a:xfrm>
          <a:prstGeom prst="rect">
            <a:avLst/>
          </a:prstGeom>
        </p:spPr>
      </p:pic>
      <p:sp>
        <p:nvSpPr>
          <p:cNvPr id="9" name="Text 1"/>
          <p:cNvSpPr/>
          <p:nvPr/>
        </p:nvSpPr>
        <p:spPr>
          <a:xfrm>
            <a:off x="3103840" y="5403413"/>
            <a:ext cx="283488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5</a:t>
            </a:r>
            <a:endParaRPr lang="en-US" sz="2200" dirty="0"/>
          </a:p>
        </p:txBody>
      </p:sp>
      <p:sp>
        <p:nvSpPr>
          <p:cNvPr id="10" name="Text 2"/>
          <p:cNvSpPr/>
          <p:nvPr/>
        </p:nvSpPr>
        <p:spPr>
          <a:xfrm>
            <a:off x="793790" y="59159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Blouse</a:t>
            </a:r>
            <a:endParaRPr lang="en-US" sz="2200" dirty="0"/>
          </a:p>
        </p:txBody>
      </p:sp>
      <p:sp>
        <p:nvSpPr>
          <p:cNvPr id="11" name="Text 3"/>
          <p:cNvSpPr/>
          <p:nvPr/>
        </p:nvSpPr>
        <p:spPr>
          <a:xfrm>
            <a:off x="793790" y="6406396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Highest customer satisfaction</a:t>
            </a:r>
            <a:endParaRPr lang="en-US" sz="1750" dirty="0"/>
          </a:p>
        </p:txBody>
      </p:sp>
      <p:pic>
        <p:nvPicPr>
          <p:cNvPr id="12" name="Image 6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5893" y="5344478"/>
            <a:ext cx="382667" cy="340162"/>
          </a:xfrm>
          <a:prstGeom prst="rect">
            <a:avLst/>
          </a:prstGeom>
        </p:spPr>
      </p:pic>
      <p:pic>
        <p:nvPicPr>
          <p:cNvPr id="13" name="Image 7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5233" y="5344478"/>
            <a:ext cx="382667" cy="340162"/>
          </a:xfrm>
          <a:prstGeom prst="rect">
            <a:avLst/>
          </a:prstGeom>
        </p:spPr>
      </p:pic>
      <p:pic>
        <p:nvPicPr>
          <p:cNvPr id="14" name="Image 8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4574" y="5344478"/>
            <a:ext cx="382667" cy="340162"/>
          </a:xfrm>
          <a:prstGeom prst="rect">
            <a:avLst/>
          </a:prstGeom>
        </p:spPr>
      </p:pic>
      <p:pic>
        <p:nvPicPr>
          <p:cNvPr id="15" name="Image 9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3914" y="5344478"/>
            <a:ext cx="382667" cy="340162"/>
          </a:xfrm>
          <a:prstGeom prst="rect">
            <a:avLst/>
          </a:prstGeom>
        </p:spPr>
      </p:pic>
      <p:pic>
        <p:nvPicPr>
          <p:cNvPr id="16" name="Image 10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93255" y="5344478"/>
            <a:ext cx="382667" cy="340162"/>
          </a:xfrm>
          <a:prstGeom prst="rect">
            <a:avLst/>
          </a:prstGeom>
        </p:spPr>
      </p:pic>
      <p:sp>
        <p:nvSpPr>
          <p:cNvPr id="17" name="Text 4"/>
          <p:cNvSpPr/>
          <p:nvPr/>
        </p:nvSpPr>
        <p:spPr>
          <a:xfrm>
            <a:off x="7545943" y="5403413"/>
            <a:ext cx="283488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5</a:t>
            </a:r>
            <a:endParaRPr lang="en-US" sz="2200" dirty="0"/>
          </a:p>
        </p:txBody>
      </p:sp>
      <p:sp>
        <p:nvSpPr>
          <p:cNvPr id="18" name="Text 5"/>
          <p:cNvSpPr/>
          <p:nvPr/>
        </p:nvSpPr>
        <p:spPr>
          <a:xfrm>
            <a:off x="5235893" y="59159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Dress</a:t>
            </a:r>
            <a:endParaRPr lang="en-US" sz="2200" dirty="0"/>
          </a:p>
        </p:txBody>
      </p:sp>
      <p:sp>
        <p:nvSpPr>
          <p:cNvPr id="19" name="Text 6"/>
          <p:cNvSpPr/>
          <p:nvPr/>
        </p:nvSpPr>
        <p:spPr>
          <a:xfrm>
            <a:off x="5235893" y="6406396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Consistently excellent reviews</a:t>
            </a:r>
            <a:endParaRPr lang="en-US" sz="1750" dirty="0"/>
          </a:p>
        </p:txBody>
      </p:sp>
      <p:pic>
        <p:nvPicPr>
          <p:cNvPr id="20" name="Image 1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7995" y="5344478"/>
            <a:ext cx="382667" cy="340162"/>
          </a:xfrm>
          <a:prstGeom prst="rect">
            <a:avLst/>
          </a:prstGeom>
        </p:spPr>
      </p:pic>
      <p:pic>
        <p:nvPicPr>
          <p:cNvPr id="21" name="Image 1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17336" y="5344478"/>
            <a:ext cx="382667" cy="340162"/>
          </a:xfrm>
          <a:prstGeom prst="rect">
            <a:avLst/>
          </a:prstGeom>
        </p:spPr>
      </p:pic>
      <p:pic>
        <p:nvPicPr>
          <p:cNvPr id="22" name="Image 1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56677" y="5344478"/>
            <a:ext cx="382667" cy="340162"/>
          </a:xfrm>
          <a:prstGeom prst="rect">
            <a:avLst/>
          </a:prstGeom>
        </p:spPr>
      </p:pic>
      <p:pic>
        <p:nvPicPr>
          <p:cNvPr id="23" name="Image 1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96017" y="5344478"/>
            <a:ext cx="382667" cy="340162"/>
          </a:xfrm>
          <a:prstGeom prst="rect">
            <a:avLst/>
          </a:prstGeom>
        </p:spPr>
      </p:pic>
      <p:pic>
        <p:nvPicPr>
          <p:cNvPr id="24" name="Image 1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35358" y="5344478"/>
            <a:ext cx="382667" cy="340162"/>
          </a:xfrm>
          <a:prstGeom prst="rect">
            <a:avLst/>
          </a:prstGeom>
        </p:spPr>
      </p:pic>
      <p:sp>
        <p:nvSpPr>
          <p:cNvPr id="25" name="Text 7"/>
          <p:cNvSpPr/>
          <p:nvPr/>
        </p:nvSpPr>
        <p:spPr>
          <a:xfrm>
            <a:off x="11988046" y="5403413"/>
            <a:ext cx="283488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4</a:t>
            </a:r>
            <a:endParaRPr lang="en-US" sz="2200" dirty="0"/>
          </a:p>
        </p:txBody>
      </p:sp>
      <p:sp>
        <p:nvSpPr>
          <p:cNvPr id="26" name="Text 8"/>
          <p:cNvSpPr/>
          <p:nvPr/>
        </p:nvSpPr>
        <p:spPr>
          <a:xfrm>
            <a:off x="9677995" y="59159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Shirt</a:t>
            </a:r>
            <a:endParaRPr lang="en-US" sz="2200" dirty="0"/>
          </a:p>
        </p:txBody>
      </p:sp>
      <p:sp>
        <p:nvSpPr>
          <p:cNvPr id="27" name="Text 9"/>
          <p:cNvSpPr/>
          <p:nvPr/>
        </p:nvSpPr>
        <p:spPr>
          <a:xfrm>
            <a:off x="9677995" y="6406396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Strong customer approval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417201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Shipping Preferences Impact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40173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Express Shipping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3982879"/>
            <a:ext cx="3501509" cy="1417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150"/>
              </a:lnSpc>
              <a:buNone/>
            </a:pPr>
            <a:r>
              <a:rPr lang="en-US" sz="89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$65</a:t>
            </a:r>
            <a:endParaRPr lang="en-US" sz="8900" dirty="0"/>
          </a:p>
        </p:txBody>
      </p:sp>
      <p:sp>
        <p:nvSpPr>
          <p:cNvPr id="6" name="Text 3"/>
          <p:cNvSpPr/>
          <p:nvPr/>
        </p:nvSpPr>
        <p:spPr>
          <a:xfrm>
            <a:off x="793790" y="5627370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Average purchase amount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4856321" y="340173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Standard Shipping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4856321" y="3982879"/>
            <a:ext cx="3501509" cy="1417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150"/>
              </a:lnSpc>
              <a:buNone/>
            </a:pPr>
            <a:r>
              <a:rPr lang="en-US" sz="89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$58</a:t>
            </a:r>
            <a:endParaRPr lang="en-US" sz="8900" dirty="0"/>
          </a:p>
        </p:txBody>
      </p:sp>
      <p:sp>
        <p:nvSpPr>
          <p:cNvPr id="9" name="Text 6"/>
          <p:cNvSpPr/>
          <p:nvPr/>
        </p:nvSpPr>
        <p:spPr>
          <a:xfrm>
            <a:off x="4856321" y="5627370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Average purchase amount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793790" y="6449497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Express shipping customers spend 12% more per transaction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35631"/>
            <a:ext cx="591931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Subscription Impact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478042" y="3872389"/>
            <a:ext cx="2789873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50"/>
              </a:lnSpc>
              <a:buNone/>
            </a:pPr>
            <a:r>
              <a:rPr lang="en-US" sz="44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68%</a:t>
            </a:r>
            <a:endParaRPr lang="en-US" sz="44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171932" y="2454712"/>
            <a:ext cx="3402330" cy="340233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455420" y="61405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Higher Spend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6630948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Subscribers vs non-subscribers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920145" y="3872389"/>
            <a:ext cx="2789873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50"/>
              </a:lnSpc>
              <a:buNone/>
            </a:pPr>
            <a:r>
              <a:rPr lang="en-US" sz="44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45%</a:t>
            </a:r>
            <a:endParaRPr lang="en-US" sz="44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614035" y="2454712"/>
            <a:ext cx="3402330" cy="340233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897523" y="61405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Revenue Share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5235893" y="6630948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From subscription customers</a:t>
            </a:r>
            <a:endParaRPr lang="en-US" sz="1750" dirty="0"/>
          </a:p>
        </p:txBody>
      </p:sp>
      <p:sp>
        <p:nvSpPr>
          <p:cNvPr id="11" name="Text 7"/>
          <p:cNvSpPr/>
          <p:nvPr/>
        </p:nvSpPr>
        <p:spPr>
          <a:xfrm>
            <a:off x="10362248" y="3872389"/>
            <a:ext cx="2789873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50"/>
              </a:lnSpc>
              <a:buNone/>
            </a:pPr>
            <a:r>
              <a:rPr lang="en-US" sz="44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78%</a:t>
            </a:r>
            <a:endParaRPr lang="en-US" sz="4450" dirty="0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0056138" y="2454712"/>
            <a:ext cx="3402330" cy="3402330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0339626" y="61405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Loyalty Rate</a:t>
            </a:r>
            <a:endParaRPr lang="en-US" sz="2200" dirty="0"/>
          </a:p>
        </p:txBody>
      </p:sp>
      <p:sp>
        <p:nvSpPr>
          <p:cNvPr id="14" name="Text 9"/>
          <p:cNvSpPr/>
          <p:nvPr/>
        </p:nvSpPr>
        <p:spPr>
          <a:xfrm>
            <a:off x="9677995" y="6630948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Repeat purchase frequency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07413"/>
            <a:ext cx="708040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Customer Segmentation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978348" y="2369820"/>
            <a:ext cx="2152055" cy="130694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894892" y="2985849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</a:t>
            </a:r>
            <a:endParaRPr lang="en-US" sz="2500" dirty="0"/>
          </a:p>
        </p:txBody>
      </p:sp>
      <p:sp>
        <p:nvSpPr>
          <p:cNvPr id="5" name="Text 2"/>
          <p:cNvSpPr/>
          <p:nvPr/>
        </p:nvSpPr>
        <p:spPr>
          <a:xfrm>
            <a:off x="5357217" y="259663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Loyal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5357217" y="3087053"/>
            <a:ext cx="288000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15% - High value customers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187077" y="3689866"/>
            <a:ext cx="8592860" cy="15240"/>
          </a:xfrm>
          <a:prstGeom prst="roundRect">
            <a:avLst>
              <a:gd name="adj" fmla="val 625116"/>
            </a:avLst>
          </a:prstGeom>
          <a:solidFill>
            <a:srgbClr val="DDD3BA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902381" y="3733443"/>
            <a:ext cx="4304109" cy="1306949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894892" y="4187547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2</a:t>
            </a:r>
            <a:endParaRPr lang="en-US" sz="2500" dirty="0"/>
          </a:p>
        </p:txBody>
      </p:sp>
      <p:sp>
        <p:nvSpPr>
          <p:cNvPr id="10" name="Text 6"/>
          <p:cNvSpPr/>
          <p:nvPr/>
        </p:nvSpPr>
        <p:spPr>
          <a:xfrm>
            <a:off x="6433304" y="3960257"/>
            <a:ext cx="251293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Returning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6433304" y="4450675"/>
            <a:ext cx="25129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35% - Regular shoppers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6263164" y="5053489"/>
            <a:ext cx="7516773" cy="15240"/>
          </a:xfrm>
          <a:prstGeom prst="roundRect">
            <a:avLst>
              <a:gd name="adj" fmla="val 625116"/>
            </a:avLst>
          </a:prstGeom>
          <a:solidFill>
            <a:srgbClr val="DDD3BA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826294" y="5097066"/>
            <a:ext cx="6456164" cy="1306949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894773" y="5551170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</a:t>
            </a:r>
            <a:endParaRPr lang="en-US" sz="2500" dirty="0"/>
          </a:p>
        </p:txBody>
      </p:sp>
      <p:sp>
        <p:nvSpPr>
          <p:cNvPr id="15" name="Text 10"/>
          <p:cNvSpPr/>
          <p:nvPr/>
        </p:nvSpPr>
        <p:spPr>
          <a:xfrm>
            <a:off x="7509272" y="5323880"/>
            <a:ext cx="254269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New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7509272" y="5814298"/>
            <a:ext cx="25426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50% - First-time buyers</a:t>
            </a:r>
            <a:endParaRPr lang="en-US" sz="1750" dirty="0"/>
          </a:p>
        </p:txBody>
      </p:sp>
      <p:sp>
        <p:nvSpPr>
          <p:cNvPr id="17" name="Text 12"/>
          <p:cNvSpPr/>
          <p:nvPr/>
        </p:nvSpPr>
        <p:spPr>
          <a:xfrm>
            <a:off x="793790" y="665916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Focus on converting New to Returning, Returning to Loyal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ffa7a1fb-3f48-4fd9-bce0-6283cfafd648}" enabled="1" method="Standard" siteId="{fab6beb5-3604-42df-bddc-f4e9ddd654d5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277</Words>
  <Application>Microsoft Office PowerPoint</Application>
  <PresentationFormat>Custom</PresentationFormat>
  <Paragraphs>98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Libre Baskerville</vt:lpstr>
      <vt:lpstr>DM Sans</vt:lpstr>
      <vt:lpstr>Libre Baskerville Light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Rohit Sircar</cp:lastModifiedBy>
  <cp:revision>2</cp:revision>
  <dcterms:created xsi:type="dcterms:W3CDTF">2025-10-14T02:52:14Z</dcterms:created>
  <dcterms:modified xsi:type="dcterms:W3CDTF">2026-02-16T01:54:39Z</dcterms:modified>
</cp:coreProperties>
</file>